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366" r:id="rId3"/>
    <p:sldId id="257" r:id="rId4"/>
    <p:sldId id="356" r:id="rId5"/>
    <p:sldId id="365" r:id="rId6"/>
    <p:sldId id="355" r:id="rId7"/>
    <p:sldId id="346" r:id="rId8"/>
    <p:sldId id="347" r:id="rId9"/>
    <p:sldId id="354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A543"/>
    <a:srgbClr val="92E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2127" autoAdjust="0"/>
  </p:normalViewPr>
  <p:slideViewPr>
    <p:cSldViewPr snapToGrid="0">
      <p:cViewPr varScale="1">
        <p:scale>
          <a:sx n="92" d="100"/>
          <a:sy n="92" d="100"/>
        </p:scale>
        <p:origin x="22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A9D6CF-2B4E-46BF-99C1-988BABB1662F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BD224A-B28B-4FA1-8511-12EA74B75F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66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12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56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0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03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77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6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5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21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60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29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00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17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46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9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D510-83A6-453E-A4B9-2CA9DFD298CB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A741-2BFF-477F-90DA-10900D95E98C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CFC4-0EAC-4285-8A2A-0D393C3CEB89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6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653D-0BDB-48B5-AF86-C75572B0EAE4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4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1DA2-CE67-42F6-B220-4DDE0C171317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7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40B6-6B9E-4BA3-BA2A-1F1F1A35134E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5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ED5-59E8-41FD-8551-8812DCBE3F27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922-CDB1-4A07-A8D3-0BE1457BBA64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1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22DD-7659-4691-AB9A-0B3929A91FA7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4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622E-AC86-43F2-AABA-71FBAA2F602F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9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E3F4-DD01-4FC0-A264-ECA3E2CA2910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6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8360-C8A1-4A1F-A74E-A42DD64E5CA7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6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chase@oncboces.org" TargetMode="External"/><Relationship Id="rId7" Type="http://schemas.openxmlformats.org/officeDocument/2006/relationships/hyperlink" Target="mailto:ekennedy@oncboces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kiel@oncboces.or" TargetMode="External"/><Relationship Id="rId5" Type="http://schemas.openxmlformats.org/officeDocument/2006/relationships/hyperlink" Target="mailto:cjacob@oncboces.org" TargetMode="External"/><Relationship Id="rId4" Type="http://schemas.openxmlformats.org/officeDocument/2006/relationships/hyperlink" Target="mailto:pwagner@oncboce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Staff</a:t>
            </a:r>
            <a:br>
              <a:rPr lang="en-US" b="1" dirty="0"/>
            </a:br>
            <a:r>
              <a:rPr lang="en-US" b="1" dirty="0"/>
              <a:t>Fiscal Responsibilities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2710"/>
            <a:ext cx="9144000" cy="1055090"/>
          </a:xfrm>
        </p:spPr>
        <p:txBody>
          <a:bodyPr/>
          <a:lstStyle/>
          <a:p>
            <a:r>
              <a:rPr lang="en-US" i="1" dirty="0"/>
              <a:t>August 31,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4382" y="5663603"/>
            <a:ext cx="7266218" cy="866460"/>
          </a:xfrm>
          <a:prstGeom prst="rect">
            <a:avLst/>
          </a:prstGeom>
          <a:solidFill>
            <a:srgbClr val="17A543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i="1" u="sng" dirty="0"/>
              <a:t>Vision Statement</a:t>
            </a:r>
            <a:r>
              <a:rPr lang="en-US" i="1" dirty="0"/>
              <a:t>:  </a:t>
            </a:r>
          </a:p>
          <a:p>
            <a:pPr algn="ctr"/>
            <a:r>
              <a:rPr lang="en-US" i="1" dirty="0"/>
              <a:t>A BOCES providing world-class opportunities for the districts we represent.”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93C85E6-3F8A-421F-AF59-52017AF1F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48" y="5590262"/>
            <a:ext cx="1873251" cy="98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30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1852483"/>
            <a:ext cx="9851566" cy="809522"/>
          </a:xfrm>
        </p:spPr>
        <p:txBody>
          <a:bodyPr>
            <a:normAutofit fontScale="92500"/>
          </a:bodyPr>
          <a:lstStyle/>
          <a:p>
            <a:r>
              <a:rPr lang="en-US" dirty="0"/>
              <a:t>Equipment purchases costing $1,000 or more must be tagged and added to our Fixed Asset Listing via an Inventory Change Form.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547046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444082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1761212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24143"/>
              </p:ext>
            </p:extLst>
          </p:nvPr>
        </p:nvGraphicFramePr>
        <p:xfrm>
          <a:off x="1518558" y="2662005"/>
          <a:ext cx="9835242" cy="381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642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2798618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525982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380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109879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Assign the inventory responsibility to a staff member– who is responsible for completing Inventory Change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Equipment purchases are coded to the 200 budget line or 299 for technology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completed inventory form is required from the Program in order to pay vendor; copy sent to Deputy Superintendent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disposal of any inventory; assist with surplus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Must have Board approval to dispose of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011867"/>
                  </a:ext>
                </a:extLst>
              </a:tr>
              <a:tr h="84523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Submit verification of annual inventory report to Deputy Superintendent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Verify assets on annual inventory report for a specific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70568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Training for inventory change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7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P-Cards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For those who are responsible for purchasing or going to conferences, the P-Card Program is available (not required)</a:t>
            </a:r>
          </a:p>
          <a:p>
            <a:r>
              <a:rPr lang="en-US" dirty="0"/>
              <a:t>The P-Card Program is another way to make a payment to a vendor by using a credit card.</a:t>
            </a:r>
          </a:p>
          <a:p>
            <a:r>
              <a:rPr lang="en-US" dirty="0"/>
              <a:t>The P-Card Program does not circumvent the BOCES Purchasing Policy; prior authorization to purchase still required (PO).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62828"/>
              </p:ext>
            </p:extLst>
          </p:nvPr>
        </p:nvGraphicFramePr>
        <p:xfrm>
          <a:off x="1502234" y="3040464"/>
          <a:ext cx="9835242" cy="343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Contact Purchasing Agent if there is a reason any staff should not have a p-card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Contact Cathy Jacob to order a p-card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Reconcile transactions on weekly basis; contact cardholders about any missing receipts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P-Card holders must follow the guidelines and are responsible for charges not compliant with the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Processes p-card statements for payment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86876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Track and submit itemized receipts on a timely basis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Director of Management Services has right to revoke a p-card for misuse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21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Reimbursements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conducting BOCES business, staff may be reimbursed for such expenses as mileage, travel costs when attending conferences and cell phone expense as per Board policy.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39177"/>
              </p:ext>
            </p:extLst>
          </p:nvPr>
        </p:nvGraphicFramePr>
        <p:xfrm>
          <a:off x="1502234" y="3040464"/>
          <a:ext cx="9835242" cy="220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all reimbursement requests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Submit reimbursement requests on correct form with necessary back up documentation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Review submissions; process reimbursements for payment.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Most reimbursements are paid electronically via ACH.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11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Conference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113508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Per Board policy, staff must have prior approval by the District Superintendent or Deputy Superintendent to attend a conference or workshop.</a:t>
            </a:r>
          </a:p>
          <a:p>
            <a:r>
              <a:rPr lang="en-US" dirty="0"/>
              <a:t>Electronic approval process through WinCapWeb.  </a:t>
            </a:r>
          </a:p>
          <a:p>
            <a:r>
              <a:rPr lang="en-US" dirty="0"/>
              <a:t>System tracks professional development hours.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81990"/>
              </p:ext>
            </p:extLst>
          </p:nvPr>
        </p:nvGraphicFramePr>
        <p:xfrm>
          <a:off x="1502234" y="3226440"/>
          <a:ext cx="983524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all conference requests before the District Superintendent or Deputy Superintendent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Enter request in WinCapWeb under Professional Development; make sure request is approved before conference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Monitors electronic conference request approval process; establish rights for approvers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Responsible to enter all related purchase orders – registration, hotel, meals, mileage, etc.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Approved conference request information is added to requisitions by the Purchasing Assistant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8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Timesheets &amp; Electronic Timesheets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For certain time worked above and beyond the normal work day is submitted to the Program Leader for approval for payment via paper timesheet or electronic timesheet.  </a:t>
            </a:r>
          </a:p>
          <a:p>
            <a:r>
              <a:rPr lang="en-US" dirty="0"/>
              <a:t>The Business Office is only responsible for processing complete, approved timesheets.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52484"/>
              </p:ext>
            </p:extLst>
          </p:nvPr>
        </p:nvGraphicFramePr>
        <p:xfrm>
          <a:off x="1502234" y="3040464"/>
          <a:ext cx="983524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691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2867187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1636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Have conversation with staff who need to work extra time; determines if staff is to use a paper timesheet or electronic timesheet for submission; works with Payroll Benefits Specialist to set up electronic timesheets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Completes timesheet or enters electronic timesheet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Adds Additional Pay Items (Per Diem Days, Curr Days, etc.)to WinCap when Board approved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*Casual employees are not automatically added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all timesheets by reviewing the additional pay item, hours worked and budget code.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Contact Payroll Benefits Specialist if there are any problems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Monitors electronic timesheet approvals; pulls into WinCap to be included in payroll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918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Cash Receipts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160774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Do not hold onto any money – give to the following people and request a receipt:</a:t>
            </a:r>
          </a:p>
          <a:p>
            <a:pPr lvl="1"/>
            <a:r>
              <a:rPr lang="en-US" dirty="0"/>
              <a:t>NCOC – Ellen Kennedy (Business Office), OAOC – Abagale Fischer (Account Clerk – Front Office)</a:t>
            </a:r>
          </a:p>
          <a:p>
            <a:r>
              <a:rPr lang="en-US" dirty="0"/>
              <a:t>If a Program outside of OAOC or NCOC plans to accept payments, the cash receipt process must be approved by the Director of Management Services before doing so.  </a:t>
            </a:r>
          </a:p>
          <a:p>
            <a:r>
              <a:rPr lang="en-US" dirty="0"/>
              <a:t>Monies received must be deposited within 5 business days per Board policy.  All monies should be stored in a safe until it is deposited.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594836"/>
              </p:ext>
            </p:extLst>
          </p:nvPr>
        </p:nvGraphicFramePr>
        <p:xfrm>
          <a:off x="1502234" y="3582900"/>
          <a:ext cx="9835242" cy="295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4557316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1999512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5070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113979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Establish who is responsible for receiving checks and cash.  Work with Director of Management Services to establish process.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Any monies received should be immediately turned in to the person responsible for cash receipts; request a receipt.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Provide training if needed.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7676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Review and approve bank deposit (all receipts are accounted for)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Person responsible for cash receipt process will issue a triplicate  receipt, code the receipt, make the bank deposit and send supporting documentation to the Business Office.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Reconciles all bank deposits during bank reconciliation process.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48526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Request training if needed.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0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8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Extra Class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Pertains to fundraising by approved CTE and Special Ed class accounts.</a:t>
            </a:r>
          </a:p>
          <a:p>
            <a:r>
              <a:rPr lang="en-US" dirty="0"/>
              <a:t>Specific process must be followed according to NYSED guidelines. 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25113"/>
              </p:ext>
            </p:extLst>
          </p:nvPr>
        </p:nvGraphicFramePr>
        <p:xfrm>
          <a:off x="1502234" y="3040463"/>
          <a:ext cx="9835242" cy="3316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930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597898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6487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1219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Central Treasurer and Advisors annually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Understand the NYSED guidelines; assist student account with compliance to guidelines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Reconcile bank accounts on monthly basis; send report to Board for approval.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70303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fundraisers and payment orders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Perform two reviews of Extra Class accounts per year.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18243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 Extra Class accounts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167014"/>
                  </a:ext>
                </a:extLst>
              </a:tr>
              <a:tr h="418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Provide training if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089358"/>
                  </a:ext>
                </a:extLst>
              </a:tr>
              <a:tr h="70303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Request training as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0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7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151" y="2067147"/>
            <a:ext cx="9851566" cy="392223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Understand the different roles</a:t>
            </a:r>
          </a:p>
          <a:p>
            <a:r>
              <a:rPr lang="en-US" dirty="0"/>
              <a:t>This is just an overview – next step is to learn your role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Website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5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Questions for Business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151" y="2067147"/>
            <a:ext cx="9851566" cy="3922235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				</a:t>
            </a:r>
          </a:p>
          <a:p>
            <a:pPr marL="457200" lvl="1" indent="0">
              <a:buNone/>
            </a:pPr>
            <a:r>
              <a:rPr lang="en-US" dirty="0"/>
              <a:t>Lynn Chase, Director of Management Services			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 lchase@oncboces.org</a:t>
            </a:r>
            <a:r>
              <a:rPr lang="en-US" dirty="0"/>
              <a:t>				</a:t>
            </a:r>
          </a:p>
          <a:p>
            <a:pPr marL="457200" lvl="1" indent="0">
              <a:buNone/>
            </a:pPr>
            <a:r>
              <a:rPr lang="en-US" dirty="0"/>
              <a:t>(607) 588-6291 ext. 2172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Patricia Powell-Wagner, Treasurer		Cathy Jacob, Purchasing Assistant	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pwagner@oncboces.org </a:t>
            </a:r>
            <a:r>
              <a:rPr lang="en-US" dirty="0"/>
              <a:t>			</a:t>
            </a:r>
            <a:r>
              <a:rPr lang="en-US" dirty="0">
                <a:hlinkClick r:id="rId5"/>
              </a:rPr>
              <a:t>cjacob@oncboces.org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(607) 588-6291 ext. 2176			(607) 588-6291 ext. 2126				</a:t>
            </a:r>
          </a:p>
          <a:p>
            <a:pPr marL="457200" lvl="1" indent="0">
              <a:buNone/>
            </a:pPr>
            <a:r>
              <a:rPr lang="en-US" dirty="0"/>
              <a:t>Samantha DeFreese, Payroll Benefits Specialist	Ellen Kennedy, Accounts Payable</a:t>
            </a:r>
          </a:p>
          <a:p>
            <a:pPr marL="457200" lvl="1" indent="0">
              <a:buNone/>
            </a:pPr>
            <a:r>
              <a:rPr lang="en-US" dirty="0">
                <a:hlinkClick r:id="rId6"/>
              </a:rPr>
              <a:t>mkiel@oncboces.org</a:t>
            </a:r>
            <a:r>
              <a:rPr lang="en-US" dirty="0"/>
              <a:t>				</a:t>
            </a:r>
            <a:r>
              <a:rPr lang="en-US" dirty="0">
                <a:hlinkClick r:id="rId7"/>
              </a:rPr>
              <a:t>ekennedy@oncboces.org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(607) 599-6291 ext. 2144			(607) 588-6291 ext. 2174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42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Fiscal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4093485"/>
          </a:xfrm>
        </p:spPr>
        <p:txBody>
          <a:bodyPr>
            <a:normAutofit/>
          </a:bodyPr>
          <a:lstStyle/>
          <a:p>
            <a:pPr marL="914400" indent="-396875"/>
            <a:r>
              <a:rPr lang="en-US" sz="3000" dirty="0"/>
              <a:t>What does “Fiscal” mean?</a:t>
            </a:r>
          </a:p>
          <a:p>
            <a:pPr marL="914400" indent="-396875"/>
            <a:r>
              <a:rPr lang="en-US" sz="3000" dirty="0"/>
              <a:t>Definition per Merriam-Webster Dictionary – </a:t>
            </a:r>
          </a:p>
          <a:p>
            <a:pPr marL="517525" indent="0">
              <a:buNone/>
            </a:pPr>
            <a:r>
              <a:rPr lang="en-US" sz="3000" dirty="0"/>
              <a:t>             1) “of or relating to taxation, public revenues,                       		    public debt”</a:t>
            </a:r>
          </a:p>
          <a:p>
            <a:pPr marL="517525" indent="0">
              <a:buNone/>
            </a:pPr>
            <a:r>
              <a:rPr lang="en-US" sz="3000" dirty="0"/>
              <a:t>             2) “of or relating to financial affairs”</a:t>
            </a:r>
          </a:p>
          <a:p>
            <a:pPr marL="974725" indent="-457200"/>
            <a:r>
              <a:rPr lang="en-US" sz="3000" dirty="0"/>
              <a:t>Synonyms:  dollar-and-cents, financial, monetary</a:t>
            </a:r>
          </a:p>
          <a:p>
            <a:pPr marL="974725" indent="-457200"/>
            <a:r>
              <a:rPr lang="en-US" sz="3000" dirty="0"/>
              <a:t>Responsibilities = our roles</a:t>
            </a:r>
          </a:p>
          <a:p>
            <a:pPr marL="1431925" lvl="1" indent="-457200"/>
            <a:r>
              <a:rPr lang="en-US" sz="2200" dirty="0"/>
              <a:t>Program Leader, Staff, Business Office </a:t>
            </a:r>
          </a:p>
          <a:p>
            <a:pPr marL="1431925" lvl="1" indent="-457200"/>
            <a:endParaRPr lang="en-US" sz="2200" dirty="0"/>
          </a:p>
          <a:p>
            <a:pPr marL="1371600" lvl="1" indent="-396875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72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Fiscal Responsibilities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4093485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914400" indent="-396875"/>
            <a:r>
              <a:rPr lang="en-US" sz="3000" dirty="0"/>
              <a:t>WinCap vs. MyWinCap</a:t>
            </a:r>
          </a:p>
          <a:p>
            <a:pPr marL="914400" indent="-396875"/>
            <a:r>
              <a:rPr lang="en-US" sz="3000" dirty="0"/>
              <a:t>Budget &amp; Revenue</a:t>
            </a:r>
          </a:p>
          <a:p>
            <a:pPr marL="914400" indent="-396875"/>
            <a:r>
              <a:rPr lang="en-US" sz="3000" dirty="0"/>
              <a:t>Purchasing</a:t>
            </a:r>
          </a:p>
          <a:p>
            <a:pPr marL="1371600" lvl="3" indent="-396875"/>
            <a:r>
              <a:rPr lang="en-US" sz="2800" dirty="0"/>
              <a:t>Receiving</a:t>
            </a:r>
          </a:p>
          <a:p>
            <a:pPr marL="1371600" lvl="3" indent="-396875"/>
            <a:r>
              <a:rPr lang="en-US" sz="2800" dirty="0"/>
              <a:t>Inventory</a:t>
            </a:r>
          </a:p>
          <a:p>
            <a:pPr marL="1371600" lvl="3" indent="-396875"/>
            <a:r>
              <a:rPr lang="en-US" sz="2800" dirty="0"/>
              <a:t>P-Cards</a:t>
            </a:r>
          </a:p>
          <a:p>
            <a:pPr marL="1371600" lvl="3" indent="-396875"/>
            <a:r>
              <a:rPr lang="en-US" sz="2800" dirty="0"/>
              <a:t>Reimbursements</a:t>
            </a:r>
            <a:endParaRPr lang="en-US" sz="3000" dirty="0"/>
          </a:p>
          <a:p>
            <a:pPr marL="914400" indent="-396875"/>
            <a:r>
              <a:rPr lang="en-US" sz="3000" dirty="0"/>
              <a:t>Conference Requests</a:t>
            </a:r>
          </a:p>
          <a:p>
            <a:pPr marL="914400" indent="-396875"/>
            <a:r>
              <a:rPr lang="en-US" sz="3000" dirty="0"/>
              <a:t>Electronic Timesheets</a:t>
            </a:r>
          </a:p>
          <a:p>
            <a:pPr marL="914400" indent="-396875"/>
            <a:r>
              <a:rPr lang="en-US" sz="3000" dirty="0"/>
              <a:t>Cash Receipts</a:t>
            </a:r>
          </a:p>
          <a:p>
            <a:pPr marL="914400" indent="-396875"/>
            <a:r>
              <a:rPr lang="en-US" sz="3000" dirty="0"/>
              <a:t>Extra Class Accounts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30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WinCap vs. MyWinCap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409348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914400" indent="-396875"/>
            <a:r>
              <a:rPr lang="en-US" sz="3000" dirty="0"/>
              <a:t>WinCap is the financial system ONC BOCES uses</a:t>
            </a:r>
          </a:p>
          <a:p>
            <a:pPr marL="914400" indent="-396875"/>
            <a:r>
              <a:rPr lang="en-US" sz="3000" dirty="0"/>
              <a:t>No other option for BOCES due to the aid calculations</a:t>
            </a:r>
          </a:p>
          <a:p>
            <a:pPr marL="914400" indent="-396875"/>
            <a:r>
              <a:rPr lang="en-US" sz="3000" dirty="0"/>
              <a:t>WinCap (desktop version) - can access all of the options</a:t>
            </a:r>
          </a:p>
          <a:p>
            <a:pPr marL="914400" indent="-396875"/>
            <a:r>
              <a:rPr lang="en-US" sz="3000" dirty="0"/>
              <a:t>MyWinCap or WinCapWeb is web based and offers only a few options (requisitions, professional development and timesheets)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4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Budget &amp;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556" y="2086359"/>
            <a:ext cx="9835244" cy="1961790"/>
          </a:xfrm>
        </p:spPr>
        <p:txBody>
          <a:bodyPr>
            <a:normAutofit/>
          </a:bodyPr>
          <a:lstStyle/>
          <a:p>
            <a:r>
              <a:rPr lang="en-US" dirty="0"/>
              <a:t>Each ONC BOCES Program is responsible for their budget(s) and revenue</a:t>
            </a:r>
          </a:p>
          <a:p>
            <a:r>
              <a:rPr lang="en-US" dirty="0"/>
              <a:t>Starting 2020-21, there are currently 90 budgets </a:t>
            </a:r>
          </a:p>
          <a:p>
            <a:r>
              <a:rPr lang="en-US" dirty="0"/>
              <a:t>Budget and revenue change according to district participation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6D526C-AB97-4043-8E8F-5AECF106C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428121"/>
              </p:ext>
            </p:extLst>
          </p:nvPr>
        </p:nvGraphicFramePr>
        <p:xfrm>
          <a:off x="1502234" y="4302424"/>
          <a:ext cx="9835242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185716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371112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 program budget(s)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Budget Transfers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revenue is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Do not overspend budget appropriation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Billing (District &amp; Other)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   Follow up on past due balances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Balance budget and revenue 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budget transfers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5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Purchasing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556" y="2086360"/>
            <a:ext cx="9835244" cy="103215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ONC BOCES Program has a decentralized electronic purchasing process</a:t>
            </a:r>
          </a:p>
          <a:p>
            <a:r>
              <a:rPr lang="en-US" dirty="0"/>
              <a:t>Each program is responsible for their own purchasing</a:t>
            </a:r>
          </a:p>
          <a:p>
            <a:r>
              <a:rPr lang="en-US" dirty="0"/>
              <a:t>A purchase order requires the Purchasing Agent approval  (PND is NOT a purchase order)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6D526C-AB97-4043-8E8F-5AECF106C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293954"/>
              </p:ext>
            </p:extLst>
          </p:nvPr>
        </p:nvGraphicFramePr>
        <p:xfrm>
          <a:off x="1502234" y="3117273"/>
          <a:ext cx="9835242" cy="3229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948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Follow ONC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Follow ONC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Assist with compliance to ONC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Decide on requisitioner role assignment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Enter requisitions if assigned to do 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Purchasing Agent assigns requisitioner rights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83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requisitions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Follow requisition format (unit cost, PO description line,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requisitions are formatted correctly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Schedule purchasing training for staff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Understand who to reach out to for assistance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Provide assistance with purchasing – Cathy Jacob, Purchasing Assistant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086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6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>
            <a:spLocks noChangeArrowheads="1"/>
          </p:cNvSpPr>
          <p:nvPr/>
        </p:nvSpPr>
        <p:spPr bwMode="auto">
          <a:xfrm>
            <a:off x="4449050" y="201004"/>
            <a:ext cx="1708150" cy="806450"/>
          </a:xfrm>
          <a:prstGeom prst="cloudCallout">
            <a:avLst>
              <a:gd name="adj1" fmla="val -129628"/>
              <a:gd name="adj2" fmla="val 20770"/>
            </a:avLst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Where do I start?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ounded Rectangle 5"/>
          <p:cNvSpPr>
            <a:spLocks noChangeArrowheads="1"/>
          </p:cNvSpPr>
          <p:nvPr/>
        </p:nvSpPr>
        <p:spPr bwMode="auto">
          <a:xfrm>
            <a:off x="2694808" y="1919645"/>
            <a:ext cx="1603922" cy="945958"/>
          </a:xfrm>
          <a:prstGeom prst="roundRect">
            <a:avLst>
              <a:gd name="adj" fmla="val 16667"/>
            </a:avLst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item or service $20,000 or more?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Line Callout 2 6"/>
          <p:cNvSpPr>
            <a:spLocks/>
          </p:cNvSpPr>
          <p:nvPr/>
        </p:nvSpPr>
        <p:spPr bwMode="auto">
          <a:xfrm>
            <a:off x="3161508" y="3080240"/>
            <a:ext cx="1030137" cy="937710"/>
          </a:xfrm>
          <a:prstGeom prst="borderCallout2">
            <a:avLst>
              <a:gd name="adj1" fmla="val 20713"/>
              <a:gd name="adj2" fmla="val 333"/>
              <a:gd name="adj3" fmla="val 18750"/>
              <a:gd name="adj4" fmla="val -16667"/>
              <a:gd name="adj5" fmla="val -18588"/>
              <a:gd name="adj6" fmla="val -17240"/>
            </a:avLst>
          </a:prstGeom>
          <a:solidFill>
            <a:srgbClr val="70AD47"/>
          </a:solidFill>
          <a:ln w="12700" cmpd="sng">
            <a:solidFill>
              <a:schemeClr val="bg2">
                <a:lumMod val="1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purchased on a bid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017145" y="1917081"/>
            <a:ext cx="1623015" cy="1156235"/>
          </a:xfrm>
          <a:prstGeom prst="rect">
            <a:avLst/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item or service </a:t>
            </a: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“LIKE”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other items or services purchased by other ONC Programs?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953237" y="3254896"/>
            <a:ext cx="1553440" cy="1131261"/>
          </a:xfrm>
          <a:prstGeom prst="rect">
            <a:avLst/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BOCES purchase $20,000 or more of these like items or services?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Hexagon 12"/>
          <p:cNvSpPr>
            <a:spLocks noChangeArrowheads="1"/>
          </p:cNvSpPr>
          <p:nvPr/>
        </p:nvSpPr>
        <p:spPr bwMode="auto">
          <a:xfrm>
            <a:off x="4244728" y="4700769"/>
            <a:ext cx="1800178" cy="186038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Examples: office supplies, welding supplies, technology, culinary (food)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ounded Rectangle 15"/>
          <p:cNvSpPr>
            <a:spLocks noChangeArrowheads="1"/>
          </p:cNvSpPr>
          <p:nvPr/>
        </p:nvSpPr>
        <p:spPr bwMode="auto">
          <a:xfrm>
            <a:off x="8887666" y="196595"/>
            <a:ext cx="1600200" cy="857389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item or service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than $20,000?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376110" y="1459042"/>
            <a:ext cx="334350" cy="458039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7"/>
          <p:cNvSpPr>
            <a:spLocks noChangeArrowheads="1"/>
          </p:cNvSpPr>
          <p:nvPr/>
        </p:nvSpPr>
        <p:spPr bwMode="auto">
          <a:xfrm rot="2289991">
            <a:off x="5781324" y="4606046"/>
            <a:ext cx="1585611" cy="1077404"/>
          </a:xfrm>
          <a:prstGeom prst="ellipse">
            <a:avLst/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Threshold is not per vendor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7779811" y="1177677"/>
            <a:ext cx="3949734" cy="78177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required to buy from bid, but should always look to get best price or value!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ounded Rectangle 20"/>
          <p:cNvSpPr>
            <a:spLocks noChangeArrowheads="1"/>
          </p:cNvSpPr>
          <p:nvPr/>
        </p:nvSpPr>
        <p:spPr bwMode="auto">
          <a:xfrm>
            <a:off x="346603" y="4343265"/>
            <a:ext cx="2127598" cy="8348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2D2D2"/>
              </a:gs>
              <a:gs pos="50000">
                <a:srgbClr val="C8C8C8"/>
              </a:gs>
              <a:gs pos="100000">
                <a:srgbClr val="C0C0C0"/>
              </a:gs>
            </a:gsLst>
            <a:lin ang="5400000"/>
          </a:gradFill>
          <a:ln w="635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Services (architect, accountant, attorney) – need to do RFP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apezoid 22"/>
          <p:cNvSpPr>
            <a:spLocks/>
          </p:cNvSpPr>
          <p:nvPr/>
        </p:nvSpPr>
        <p:spPr bwMode="auto">
          <a:xfrm>
            <a:off x="8146178" y="2073753"/>
            <a:ext cx="3373088" cy="444500"/>
          </a:xfrm>
          <a:custGeom>
            <a:avLst/>
            <a:gdLst>
              <a:gd name="T0" fmla="*/ 0 w 2095500"/>
              <a:gd name="T1" fmla="*/ 444500 h 444500"/>
              <a:gd name="T2" fmla="*/ 111125 w 2095500"/>
              <a:gd name="T3" fmla="*/ 0 h 444500"/>
              <a:gd name="T4" fmla="*/ 1984375 w 2095500"/>
              <a:gd name="T5" fmla="*/ 0 h 444500"/>
              <a:gd name="T6" fmla="*/ 2095500 w 2095500"/>
              <a:gd name="T7" fmla="*/ 444500 h 444500"/>
              <a:gd name="T8" fmla="*/ 0 w 2095500"/>
              <a:gd name="T9" fmla="*/ 444500 h 444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5500"/>
              <a:gd name="T16" fmla="*/ 0 h 444500"/>
              <a:gd name="T17" fmla="*/ 2095500 w 2095500"/>
              <a:gd name="T18" fmla="*/ 444500 h 444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5500" h="444500">
                <a:moveTo>
                  <a:pt x="0" y="444500"/>
                </a:moveTo>
                <a:lnTo>
                  <a:pt x="111125" y="0"/>
                </a:lnTo>
                <a:lnTo>
                  <a:pt x="1984375" y="0"/>
                </a:lnTo>
                <a:lnTo>
                  <a:pt x="2095500" y="444500"/>
                </a:lnTo>
                <a:lnTo>
                  <a:pt x="0" y="44450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quote guidelines: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7303841" y="2727803"/>
            <a:ext cx="956199" cy="85622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less than $500</a:t>
            </a:r>
          </a:p>
        </p:txBody>
      </p:sp>
      <p:sp>
        <p:nvSpPr>
          <p:cNvPr id="25" name="Round Diagonal Corner Rectangle 24"/>
          <p:cNvSpPr/>
          <p:nvPr/>
        </p:nvSpPr>
        <p:spPr>
          <a:xfrm>
            <a:off x="8473427" y="2716012"/>
            <a:ext cx="880710" cy="891101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$500  to $2,500</a:t>
            </a:r>
          </a:p>
        </p:txBody>
      </p:sp>
      <p:sp>
        <p:nvSpPr>
          <p:cNvPr id="26" name="Round Diagonal Corner Rectangle 25"/>
          <p:cNvSpPr/>
          <p:nvPr/>
        </p:nvSpPr>
        <p:spPr>
          <a:xfrm>
            <a:off x="9599524" y="2735759"/>
            <a:ext cx="922648" cy="902884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$2,501 to $5,000</a:t>
            </a:r>
          </a:p>
        </p:txBody>
      </p:sp>
      <p:sp>
        <p:nvSpPr>
          <p:cNvPr id="27" name="Round Diagonal Corner Rectangle 26"/>
          <p:cNvSpPr/>
          <p:nvPr/>
        </p:nvSpPr>
        <p:spPr>
          <a:xfrm>
            <a:off x="10784563" y="2697879"/>
            <a:ext cx="989276" cy="909234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$5,001 to $19,999</a:t>
            </a:r>
          </a:p>
        </p:txBody>
      </p:sp>
      <p:sp>
        <p:nvSpPr>
          <p:cNvPr id="19" name="Snip Same Side Corner Rectangle 31"/>
          <p:cNvSpPr>
            <a:spLocks/>
          </p:cNvSpPr>
          <p:nvPr/>
        </p:nvSpPr>
        <p:spPr bwMode="auto">
          <a:xfrm>
            <a:off x="8383077" y="3825100"/>
            <a:ext cx="1000342" cy="985093"/>
          </a:xfrm>
          <a:custGeom>
            <a:avLst/>
            <a:gdLst>
              <a:gd name="T0" fmla="*/ 137586 w 889000"/>
              <a:gd name="T1" fmla="*/ 0 h 825500"/>
              <a:gd name="T2" fmla="*/ 751414 w 889000"/>
              <a:gd name="T3" fmla="*/ 0 h 825500"/>
              <a:gd name="T4" fmla="*/ 889000 w 889000"/>
              <a:gd name="T5" fmla="*/ 137586 h 825500"/>
              <a:gd name="T6" fmla="*/ 889000 w 889000"/>
              <a:gd name="T7" fmla="*/ 825500 h 825500"/>
              <a:gd name="T8" fmla="*/ 889000 w 889000"/>
              <a:gd name="T9" fmla="*/ 825500 h 825500"/>
              <a:gd name="T10" fmla="*/ 0 w 889000"/>
              <a:gd name="T11" fmla="*/ 825500 h 825500"/>
              <a:gd name="T12" fmla="*/ 0 w 889000"/>
              <a:gd name="T13" fmla="*/ 825500 h 825500"/>
              <a:gd name="T14" fmla="*/ 0 w 889000"/>
              <a:gd name="T15" fmla="*/ 137586 h 825500"/>
              <a:gd name="T16" fmla="*/ 137586 w 889000"/>
              <a:gd name="T17" fmla="*/ 0 h 8255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89000"/>
              <a:gd name="T28" fmla="*/ 0 h 825500"/>
              <a:gd name="T29" fmla="*/ 889000 w 889000"/>
              <a:gd name="T30" fmla="*/ 825500 h 8255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89000" h="825500">
                <a:moveTo>
                  <a:pt x="137586" y="0"/>
                </a:moveTo>
                <a:lnTo>
                  <a:pt x="751414" y="0"/>
                </a:lnTo>
                <a:lnTo>
                  <a:pt x="889000" y="137586"/>
                </a:lnTo>
                <a:lnTo>
                  <a:pt x="889000" y="825500"/>
                </a:lnTo>
                <a:lnTo>
                  <a:pt x="0" y="825500"/>
                </a:lnTo>
                <a:lnTo>
                  <a:pt x="0" y="137586"/>
                </a:lnTo>
                <a:lnTo>
                  <a:pt x="137586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verbal quotes (one using plus another)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Snip Same Side Corner Rectangle 32"/>
          <p:cNvSpPr>
            <a:spLocks/>
          </p:cNvSpPr>
          <p:nvPr/>
        </p:nvSpPr>
        <p:spPr bwMode="auto">
          <a:xfrm>
            <a:off x="9616964" y="3843179"/>
            <a:ext cx="869621" cy="998542"/>
          </a:xfrm>
          <a:custGeom>
            <a:avLst/>
            <a:gdLst>
              <a:gd name="T0" fmla="*/ 122769 w 736600"/>
              <a:gd name="T1" fmla="*/ 0 h 812800"/>
              <a:gd name="T2" fmla="*/ 613831 w 736600"/>
              <a:gd name="T3" fmla="*/ 0 h 812800"/>
              <a:gd name="T4" fmla="*/ 736600 w 736600"/>
              <a:gd name="T5" fmla="*/ 122769 h 812800"/>
              <a:gd name="T6" fmla="*/ 736600 w 736600"/>
              <a:gd name="T7" fmla="*/ 812800 h 812800"/>
              <a:gd name="T8" fmla="*/ 736600 w 736600"/>
              <a:gd name="T9" fmla="*/ 812800 h 812800"/>
              <a:gd name="T10" fmla="*/ 0 w 736600"/>
              <a:gd name="T11" fmla="*/ 812800 h 812800"/>
              <a:gd name="T12" fmla="*/ 0 w 736600"/>
              <a:gd name="T13" fmla="*/ 812800 h 812800"/>
              <a:gd name="T14" fmla="*/ 0 w 736600"/>
              <a:gd name="T15" fmla="*/ 122769 h 812800"/>
              <a:gd name="T16" fmla="*/ 122769 w 736600"/>
              <a:gd name="T17" fmla="*/ 0 h 812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6600"/>
              <a:gd name="T28" fmla="*/ 0 h 812800"/>
              <a:gd name="T29" fmla="*/ 736600 w 736600"/>
              <a:gd name="T30" fmla="*/ 812800 h 812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6600" h="812800">
                <a:moveTo>
                  <a:pt x="122769" y="0"/>
                </a:moveTo>
                <a:lnTo>
                  <a:pt x="613831" y="0"/>
                </a:lnTo>
                <a:lnTo>
                  <a:pt x="736600" y="122769"/>
                </a:lnTo>
                <a:lnTo>
                  <a:pt x="736600" y="812800"/>
                </a:lnTo>
                <a:lnTo>
                  <a:pt x="0" y="812800"/>
                </a:lnTo>
                <a:lnTo>
                  <a:pt x="0" y="122769"/>
                </a:lnTo>
                <a:lnTo>
                  <a:pt x="122769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written quotes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Snip Same Side Corner Rectangle 34"/>
          <p:cNvSpPr>
            <a:spLocks/>
          </p:cNvSpPr>
          <p:nvPr/>
        </p:nvSpPr>
        <p:spPr bwMode="auto">
          <a:xfrm>
            <a:off x="10784563" y="3902700"/>
            <a:ext cx="1041513" cy="1002083"/>
          </a:xfrm>
          <a:custGeom>
            <a:avLst/>
            <a:gdLst>
              <a:gd name="T0" fmla="*/ 122769 w 736600"/>
              <a:gd name="T1" fmla="*/ 0 h 812800"/>
              <a:gd name="T2" fmla="*/ 613831 w 736600"/>
              <a:gd name="T3" fmla="*/ 0 h 812800"/>
              <a:gd name="T4" fmla="*/ 736600 w 736600"/>
              <a:gd name="T5" fmla="*/ 122769 h 812800"/>
              <a:gd name="T6" fmla="*/ 736600 w 736600"/>
              <a:gd name="T7" fmla="*/ 812800 h 812800"/>
              <a:gd name="T8" fmla="*/ 736600 w 736600"/>
              <a:gd name="T9" fmla="*/ 812800 h 812800"/>
              <a:gd name="T10" fmla="*/ 0 w 736600"/>
              <a:gd name="T11" fmla="*/ 812800 h 812800"/>
              <a:gd name="T12" fmla="*/ 0 w 736600"/>
              <a:gd name="T13" fmla="*/ 812800 h 812800"/>
              <a:gd name="T14" fmla="*/ 0 w 736600"/>
              <a:gd name="T15" fmla="*/ 122769 h 812800"/>
              <a:gd name="T16" fmla="*/ 122769 w 736600"/>
              <a:gd name="T17" fmla="*/ 0 h 812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6600"/>
              <a:gd name="T28" fmla="*/ 0 h 812800"/>
              <a:gd name="T29" fmla="*/ 736600 w 736600"/>
              <a:gd name="T30" fmla="*/ 812800 h 812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6600" h="812800">
                <a:moveTo>
                  <a:pt x="122769" y="0"/>
                </a:moveTo>
                <a:lnTo>
                  <a:pt x="613831" y="0"/>
                </a:lnTo>
                <a:lnTo>
                  <a:pt x="736600" y="122769"/>
                </a:lnTo>
                <a:lnTo>
                  <a:pt x="736600" y="812800"/>
                </a:lnTo>
                <a:lnTo>
                  <a:pt x="0" y="812800"/>
                </a:lnTo>
                <a:lnTo>
                  <a:pt x="0" y="122769"/>
                </a:lnTo>
                <a:lnTo>
                  <a:pt x="122769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formal quotes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ounded Rectangle 35"/>
          <p:cNvSpPr>
            <a:spLocks noChangeArrowheads="1"/>
          </p:cNvSpPr>
          <p:nvPr/>
        </p:nvSpPr>
        <p:spPr bwMode="auto">
          <a:xfrm>
            <a:off x="7693506" y="5228708"/>
            <a:ext cx="1220276" cy="129181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Need v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endor name, person who gave quote, date and price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ounded Rectangle 36"/>
          <p:cNvSpPr>
            <a:spLocks noChangeArrowheads="1"/>
          </p:cNvSpPr>
          <p:nvPr/>
        </p:nvSpPr>
        <p:spPr bwMode="auto">
          <a:xfrm>
            <a:off x="9273516" y="5135733"/>
            <a:ext cx="1213069" cy="147776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Quotes on vendor letterhead or internet price sheet with price circled.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ounded Rectangle 38"/>
          <p:cNvSpPr>
            <a:spLocks noChangeArrowheads="1"/>
          </p:cNvSpPr>
          <p:nvPr/>
        </p:nvSpPr>
        <p:spPr bwMode="auto">
          <a:xfrm>
            <a:off x="10774053" y="5154994"/>
            <a:ext cx="1108341" cy="150727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Quotes on vendor letterhead or internet price sheet with price circled.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8" name="Snip Same Side Corner Rectangle 43"/>
          <p:cNvSpPr>
            <a:spLocks/>
          </p:cNvSpPr>
          <p:nvPr/>
        </p:nvSpPr>
        <p:spPr bwMode="auto">
          <a:xfrm>
            <a:off x="7345414" y="3823612"/>
            <a:ext cx="893605" cy="1007599"/>
          </a:xfrm>
          <a:custGeom>
            <a:avLst/>
            <a:gdLst>
              <a:gd name="T0" fmla="*/ 117477 w 704850"/>
              <a:gd name="T1" fmla="*/ 0 h 781050"/>
              <a:gd name="T2" fmla="*/ 587373 w 704850"/>
              <a:gd name="T3" fmla="*/ 0 h 781050"/>
              <a:gd name="T4" fmla="*/ 704850 w 704850"/>
              <a:gd name="T5" fmla="*/ 117477 h 781050"/>
              <a:gd name="T6" fmla="*/ 704850 w 704850"/>
              <a:gd name="T7" fmla="*/ 781050 h 781050"/>
              <a:gd name="T8" fmla="*/ 704850 w 704850"/>
              <a:gd name="T9" fmla="*/ 781050 h 781050"/>
              <a:gd name="T10" fmla="*/ 0 w 704850"/>
              <a:gd name="T11" fmla="*/ 781050 h 781050"/>
              <a:gd name="T12" fmla="*/ 0 w 704850"/>
              <a:gd name="T13" fmla="*/ 781050 h 781050"/>
              <a:gd name="T14" fmla="*/ 0 w 704850"/>
              <a:gd name="T15" fmla="*/ 117477 h 781050"/>
              <a:gd name="T16" fmla="*/ 117477 w 704850"/>
              <a:gd name="T17" fmla="*/ 0 h 7810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04850"/>
              <a:gd name="T28" fmla="*/ 0 h 781050"/>
              <a:gd name="T29" fmla="*/ 704850 w 704850"/>
              <a:gd name="T30" fmla="*/ 781050 h 7810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04850" h="781050">
                <a:moveTo>
                  <a:pt x="117477" y="0"/>
                </a:moveTo>
                <a:lnTo>
                  <a:pt x="587373" y="0"/>
                </a:lnTo>
                <a:lnTo>
                  <a:pt x="704850" y="117477"/>
                </a:lnTo>
                <a:lnTo>
                  <a:pt x="704850" y="781050"/>
                </a:lnTo>
                <a:lnTo>
                  <a:pt x="0" y="781050"/>
                </a:lnTo>
                <a:lnTo>
                  <a:pt x="0" y="117477"/>
                </a:lnTo>
                <a:lnTo>
                  <a:pt x="117477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additional quote needed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7904441" y="2524603"/>
            <a:ext cx="355600" cy="21590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966054" y="2534749"/>
            <a:ext cx="0" cy="17780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962935" y="2534749"/>
            <a:ext cx="15188" cy="20101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193517" y="2534749"/>
            <a:ext cx="15620" cy="17583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3" idx="0"/>
          </p:cNvCxnSpPr>
          <p:nvPr/>
        </p:nvCxnSpPr>
        <p:spPr>
          <a:xfrm flipH="1">
            <a:off x="8303644" y="4810193"/>
            <a:ext cx="460527" cy="418515"/>
          </a:xfrm>
          <a:prstGeom prst="lin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4817" y="4410571"/>
            <a:ext cx="0" cy="26887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50" name="Rectangle 5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6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2" name="Rectangle 68"/>
          <p:cNvSpPr>
            <a:spLocks noChangeArrowheads="1"/>
          </p:cNvSpPr>
          <p:nvPr/>
        </p:nvSpPr>
        <p:spPr bwMode="auto">
          <a:xfrm>
            <a:off x="0" y="8128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3" name="Rectangle 69"/>
          <p:cNvSpPr>
            <a:spLocks noChangeArrowheads="1"/>
          </p:cNvSpPr>
          <p:nvPr/>
        </p:nvSpPr>
        <p:spPr bwMode="auto">
          <a:xfrm>
            <a:off x="0" y="1168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4" name="Rectangle 70"/>
          <p:cNvSpPr>
            <a:spLocks noChangeArrowheads="1"/>
          </p:cNvSpPr>
          <p:nvPr/>
        </p:nvSpPr>
        <p:spPr bwMode="auto">
          <a:xfrm>
            <a:off x="0" y="15240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6" name="Oval 2055"/>
          <p:cNvSpPr/>
          <p:nvPr/>
        </p:nvSpPr>
        <p:spPr>
          <a:xfrm>
            <a:off x="370910" y="171830"/>
            <a:ext cx="2529319" cy="129121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Purchasing Process</a:t>
            </a:r>
          </a:p>
        </p:txBody>
      </p:sp>
      <p:sp>
        <p:nvSpPr>
          <p:cNvPr id="2057" name="Down Arrow 2056"/>
          <p:cNvSpPr/>
          <p:nvPr/>
        </p:nvSpPr>
        <p:spPr>
          <a:xfrm rot="1101093">
            <a:off x="1174767" y="1504063"/>
            <a:ext cx="591570" cy="436848"/>
          </a:xfrm>
          <a:prstGeom prst="downArrow">
            <a:avLst/>
          </a:prstGeom>
          <a:solidFill>
            <a:srgbClr val="7030A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6-Point Star 2057"/>
          <p:cNvSpPr/>
          <p:nvPr/>
        </p:nvSpPr>
        <p:spPr>
          <a:xfrm rot="20472325">
            <a:off x="221490" y="1681512"/>
            <a:ext cx="2152698" cy="2383016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Best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Price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or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Value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500286" y="450850"/>
            <a:ext cx="1751287" cy="10565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Rectangle 2067"/>
          <p:cNvSpPr/>
          <p:nvPr/>
        </p:nvSpPr>
        <p:spPr>
          <a:xfrm>
            <a:off x="2688917" y="4260968"/>
            <a:ext cx="1390895" cy="17495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Bids: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DCMO bids, NYS contract, ONC BOCES bid, National Purchasing Cooperative bid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070" name="Straight Connector 2069"/>
          <p:cNvCxnSpPr/>
          <p:nvPr/>
        </p:nvCxnSpPr>
        <p:spPr>
          <a:xfrm flipH="1">
            <a:off x="2041582" y="2969994"/>
            <a:ext cx="758830" cy="1354776"/>
          </a:xfrm>
          <a:prstGeom prst="line">
            <a:avLst/>
          </a:prstGeom>
          <a:ln w="6032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566836" y="1053984"/>
            <a:ext cx="223163" cy="818242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8" idx="0"/>
          </p:cNvCxnSpPr>
          <p:nvPr/>
        </p:nvCxnSpPr>
        <p:spPr>
          <a:xfrm flipH="1">
            <a:off x="5729957" y="3062803"/>
            <a:ext cx="8987" cy="192093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8" idx="1"/>
          </p:cNvCxnSpPr>
          <p:nvPr/>
        </p:nvCxnSpPr>
        <p:spPr>
          <a:xfrm rot="10800000">
            <a:off x="4275045" y="3457907"/>
            <a:ext cx="678193" cy="362621"/>
          </a:xfrm>
          <a:prstGeom prst="bentConnector3">
            <a:avLst/>
          </a:prstGeom>
          <a:ln w="254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" idx="1"/>
          </p:cNvCxnSpPr>
          <p:nvPr/>
        </p:nvCxnSpPr>
        <p:spPr>
          <a:xfrm>
            <a:off x="3676577" y="4017950"/>
            <a:ext cx="0" cy="213348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6" name="Wave 2085"/>
          <p:cNvSpPr/>
          <p:nvPr/>
        </p:nvSpPr>
        <p:spPr>
          <a:xfrm rot="20861391">
            <a:off x="3847888" y="1028844"/>
            <a:ext cx="1100085" cy="767519"/>
          </a:xfrm>
          <a:prstGeom prst="wave">
            <a:avLst>
              <a:gd name="adj1" fmla="val 12500"/>
              <a:gd name="adj2" fmla="val -6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Question</a:t>
            </a:r>
          </a:p>
        </p:txBody>
      </p:sp>
      <p:sp>
        <p:nvSpPr>
          <p:cNvPr id="109" name="Wave 108"/>
          <p:cNvSpPr/>
          <p:nvPr/>
        </p:nvSpPr>
        <p:spPr>
          <a:xfrm rot="21177962">
            <a:off x="6905692" y="500076"/>
            <a:ext cx="1161109" cy="692205"/>
          </a:xfrm>
          <a:prstGeom prst="wave">
            <a:avLst>
              <a:gd name="adj1" fmla="val 12500"/>
              <a:gd name="adj2" fmla="val -6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  <a:r>
              <a:rPr lang="en-US" sz="1400" baseline="30000" dirty="0"/>
              <a:t>rd</a:t>
            </a:r>
            <a:r>
              <a:rPr lang="en-US" sz="1400" dirty="0"/>
              <a:t>  Question</a:t>
            </a:r>
          </a:p>
        </p:txBody>
      </p:sp>
      <p:sp>
        <p:nvSpPr>
          <p:cNvPr id="110" name="Wave 109"/>
          <p:cNvSpPr/>
          <p:nvPr/>
        </p:nvSpPr>
        <p:spPr>
          <a:xfrm rot="20861391">
            <a:off x="5856931" y="931343"/>
            <a:ext cx="987311" cy="865255"/>
          </a:xfrm>
          <a:prstGeom prst="wave">
            <a:avLst>
              <a:gd name="adj1" fmla="val 12500"/>
              <a:gd name="adj2" fmla="val -6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Question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7779811" y="3596603"/>
            <a:ext cx="0" cy="216499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8887666" y="3607113"/>
            <a:ext cx="0" cy="216499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0071066" y="3633651"/>
            <a:ext cx="0" cy="216499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11209137" y="3607113"/>
            <a:ext cx="17922" cy="295587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9992354" y="4869601"/>
            <a:ext cx="34183" cy="334531"/>
          </a:xfrm>
          <a:prstGeom prst="lin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11328517" y="4884558"/>
            <a:ext cx="39614" cy="269784"/>
          </a:xfrm>
          <a:prstGeom prst="lin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5" name="Slide Number Placeholder 5">
            <a:extLst>
              <a:ext uri="{FF2B5EF4-FFF2-40B4-BE49-F238E27FC236}">
                <a16:creationId xmlns:a16="http://schemas.microsoft.com/office/drawing/2014/main" id="{808484A1-A34A-45D2-815E-E27F1D52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5592" y="6302436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7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4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19" grpId="0" animBg="1"/>
      <p:bldP spid="20" grpId="0" animBg="1"/>
      <p:bldP spid="21" grpId="0" animBg="1"/>
      <p:bldP spid="23" grpId="0" animBg="1"/>
      <p:bldP spid="28" grpId="0" animBg="1"/>
      <p:bldP spid="29" grpId="0" animBg="1"/>
      <p:bldP spid="2048" grpId="0" animBg="1"/>
      <p:bldP spid="2056" grpId="0" animBg="1"/>
      <p:bldP spid="2057" grpId="0" animBg="1"/>
      <p:bldP spid="2058" grpId="0" animBg="1"/>
      <p:bldP spid="2068" grpId="0" animBg="1"/>
      <p:bldP spid="2086" grpId="0" animBg="1"/>
      <p:bldP spid="109" grpId="0" animBg="1"/>
      <p:bldP spid="1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896CF2-C7BF-495D-8250-047647A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2" r="5120" b="13636"/>
          <a:stretch/>
        </p:blipFill>
        <p:spPr>
          <a:xfrm>
            <a:off x="1388152" y="136525"/>
            <a:ext cx="9415695" cy="658495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0662B70-D76D-4990-9B9E-D30186107055}"/>
              </a:ext>
            </a:extLst>
          </p:cNvPr>
          <p:cNvSpPr txBox="1">
            <a:spLocks/>
          </p:cNvSpPr>
          <p:nvPr/>
        </p:nvSpPr>
        <p:spPr>
          <a:xfrm>
            <a:off x="515483" y="351908"/>
            <a:ext cx="425447" cy="359834"/>
          </a:xfrm>
          <a:prstGeom prst="rect">
            <a:avLst/>
          </a:prstGeo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8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9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Receiving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93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Receiving is how a program tells the Business Office that the items or services have been received and </a:t>
            </a:r>
            <a:r>
              <a:rPr lang="en-US" b="1" i="1" u="sng" dirty="0"/>
              <a:t>they are satisfied with their purchase</a:t>
            </a:r>
            <a:r>
              <a:rPr lang="en-US" dirty="0"/>
              <a:t>.</a:t>
            </a:r>
          </a:p>
          <a:p>
            <a:r>
              <a:rPr lang="en-US" dirty="0"/>
              <a:t>Receiving automatically processes payment to the vendor.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8386"/>
              </p:ext>
            </p:extLst>
          </p:nvPr>
        </p:nvGraphicFramePr>
        <p:xfrm>
          <a:off x="1518558" y="2994286"/>
          <a:ext cx="9835242" cy="36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138622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Assign the receiving responsibility to a staff member (items are received in one location)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person doing the receiving verifies receipt of goods or services and does receiving in WinCap; notifies requisitioners of receipt of order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Enters invoices and when item(s) or service are received, payment is automatically released and sent to the Claims Auditor for approval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Person with receiving responsibilities can revise POs via WinCap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Only Purchasing Agent approves revised POs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868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Training for person doing the receiving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chemeClr val="tx1"/>
                          </a:solidFill>
                        </a:rPr>
                        <a:t>Notify Business Office of any issues with an order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Works with Program staff to resolve any invoice issues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22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1786</Words>
  <Application>Microsoft Office PowerPoint</Application>
  <PresentationFormat>Widescreen</PresentationFormat>
  <Paragraphs>261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Staff Fiscal Responsibilities </vt:lpstr>
      <vt:lpstr>Fiscal Responsibilities</vt:lpstr>
      <vt:lpstr>Fiscal Responsibilities Overview</vt:lpstr>
      <vt:lpstr>WinCap vs. MyWinCap</vt:lpstr>
      <vt:lpstr>Budget &amp; Revenue</vt:lpstr>
      <vt:lpstr>Purchasing</vt:lpstr>
      <vt:lpstr>PowerPoint Presentation</vt:lpstr>
      <vt:lpstr>PowerPoint Presentation</vt:lpstr>
      <vt:lpstr>Receiving</vt:lpstr>
      <vt:lpstr>Inventory</vt:lpstr>
      <vt:lpstr>P-Cards</vt:lpstr>
      <vt:lpstr>Reimbursements</vt:lpstr>
      <vt:lpstr>Conference Requests</vt:lpstr>
      <vt:lpstr>Timesheets &amp; Electronic Timesheets</vt:lpstr>
      <vt:lpstr>Cash Receipts</vt:lpstr>
      <vt:lpstr>Extra Class Accounts</vt:lpstr>
      <vt:lpstr>Conclusion</vt:lpstr>
      <vt:lpstr>Questions for Business Office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Chase</dc:creator>
  <cp:lastModifiedBy>Lynn Chase</cp:lastModifiedBy>
  <cp:revision>126</cp:revision>
  <cp:lastPrinted>2017-11-27T22:53:16Z</cp:lastPrinted>
  <dcterms:created xsi:type="dcterms:W3CDTF">2017-10-31T12:48:57Z</dcterms:created>
  <dcterms:modified xsi:type="dcterms:W3CDTF">2020-08-24T17:22:13Z</dcterms:modified>
</cp:coreProperties>
</file>